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5" r:id="rId11"/>
    <p:sldId id="26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393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85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86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46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86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55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05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73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23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88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01961-3385-43C1-A016-560B844AD31F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3F890-954A-42A8-8824-838481E84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47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69B6ED-E6A1-4871-4B5E-5C3B3BF9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V="1">
            <a:off x="0" y="16357"/>
            <a:ext cx="12192000" cy="6858000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FDCEA61-6FC1-5EBB-F17F-C48137A2CA79}"/>
              </a:ext>
            </a:extLst>
          </p:cNvPr>
          <p:cNvGrpSpPr/>
          <p:nvPr/>
        </p:nvGrpSpPr>
        <p:grpSpPr>
          <a:xfrm>
            <a:off x="1269660" y="1911034"/>
            <a:ext cx="8082158" cy="2319907"/>
            <a:chOff x="1269660" y="1650300"/>
            <a:chExt cx="8082158" cy="2319907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269660" y="1650300"/>
              <a:ext cx="808215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4500" b="1" i="0" cap="all" dirty="0">
                  <a:solidFill>
                    <a:schemeClr val="bg1"/>
                  </a:solidFill>
                  <a:effectLst/>
                  <a:latin typeface="+mj-lt"/>
                </a:rPr>
                <a:t>Генератор синтетических</a:t>
              </a:r>
              <a:endParaRPr lang="en-US" sz="4500" b="1" cap="all" dirty="0">
                <a:solidFill>
                  <a:schemeClr val="bg1"/>
                </a:solidFill>
                <a:latin typeface="+mj-lt"/>
              </a:endParaRPr>
            </a:p>
            <a:p>
              <a:r>
                <a:rPr lang="ru-RU" sz="4500" b="1" i="0" cap="all" dirty="0">
                  <a:solidFill>
                    <a:schemeClr val="bg1"/>
                  </a:solidFill>
                  <a:effectLst/>
                  <a:latin typeface="+mj-lt"/>
                </a:rPr>
                <a:t>данных аэрофотосъемки</a:t>
              </a: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269660" y="3231543"/>
              <a:ext cx="45300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100" i="0" dirty="0">
                  <a:solidFill>
                    <a:schemeClr val="bg1"/>
                  </a:solidFill>
                  <a:effectLst/>
                  <a:latin typeface="+mj-lt"/>
                </a:rPr>
                <a:t>Комплексное решение для обучения детекторов технического зрения</a:t>
              </a: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1269660" y="6125618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700" i="0" dirty="0">
                <a:solidFill>
                  <a:schemeClr val="bg1"/>
                </a:solidFill>
                <a:effectLst/>
                <a:latin typeface="+mj-lt"/>
              </a:rPr>
              <a:t>Команда: A.I.C.O</a:t>
            </a:r>
            <a:br>
              <a:rPr lang="ru-RU" sz="1700" dirty="0">
                <a:solidFill>
                  <a:schemeClr val="bg1"/>
                </a:solidFill>
                <a:latin typeface="+mj-lt"/>
              </a:rPr>
            </a:br>
            <a:r>
              <a:rPr lang="ru-RU" sz="1700" i="0" dirty="0">
                <a:solidFill>
                  <a:schemeClr val="bg1"/>
                </a:solidFill>
                <a:effectLst/>
                <a:latin typeface="+mj-lt"/>
              </a:rPr>
              <a:t>Кейс №1 от ООО "</a:t>
            </a:r>
            <a:r>
              <a:rPr lang="ru-RU" sz="1700" i="0" dirty="0" err="1">
                <a:solidFill>
                  <a:schemeClr val="bg1"/>
                </a:solidFill>
                <a:effectLst/>
                <a:latin typeface="+mj-lt"/>
              </a:rPr>
              <a:t>Авакс-Геосервис</a:t>
            </a:r>
            <a:r>
              <a:rPr lang="ru-RU" sz="1700" i="0" dirty="0">
                <a:solidFill>
                  <a:schemeClr val="bg1"/>
                </a:solidFill>
                <a:effectLst/>
                <a:latin typeface="+mj-lt"/>
              </a:rPr>
              <a:t>"</a:t>
            </a:r>
            <a:endParaRPr lang="ru-RU" sz="17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4FB3224-F7CD-BA91-53E0-F3804B9146AC}"/>
              </a:ext>
            </a:extLst>
          </p:cNvPr>
          <p:cNvGrpSpPr/>
          <p:nvPr/>
        </p:nvGrpSpPr>
        <p:grpSpPr>
          <a:xfrm>
            <a:off x="8252309" y="982698"/>
            <a:ext cx="3946622" cy="4892604"/>
            <a:chOff x="7843597" y="982698"/>
            <a:chExt cx="3946622" cy="4892604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EAC4514D-0B49-FD94-DB78-2A5A7410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4620"/>
            <a:stretch>
              <a:fillRect/>
            </a:stretch>
          </p:blipFill>
          <p:spPr>
            <a:xfrm>
              <a:off x="7843597" y="982698"/>
              <a:ext cx="3946622" cy="4892604"/>
            </a:xfrm>
            <a:prstGeom prst="rect">
              <a:avLst/>
            </a:prstGeom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45B6BD6-7CA8-638A-2AB7-8363D1639B4C}"/>
                </a:ext>
              </a:extLst>
            </p:cNvPr>
            <p:cNvSpPr/>
            <p:nvPr/>
          </p:nvSpPr>
          <p:spPr>
            <a:xfrm>
              <a:off x="11512356" y="5043055"/>
              <a:ext cx="277863" cy="346363"/>
            </a:xfrm>
            <a:prstGeom prst="rect">
              <a:avLst/>
            </a:prstGeom>
            <a:solidFill>
              <a:srgbClr val="D8D0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F9043186-5F15-116E-E3F9-93CFAE0DE735}"/>
                </a:ext>
              </a:extLst>
            </p:cNvPr>
            <p:cNvSpPr/>
            <p:nvPr/>
          </p:nvSpPr>
          <p:spPr>
            <a:xfrm>
              <a:off x="9088581" y="5013003"/>
              <a:ext cx="1039091" cy="346363"/>
            </a:xfrm>
            <a:prstGeom prst="rect">
              <a:avLst/>
            </a:prstGeom>
            <a:solidFill>
              <a:srgbClr val="5DD8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081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83515" y="0"/>
            <a:ext cx="661052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500" b="1" dirty="0"/>
              <a:t>Roadmap </a:t>
            </a:r>
            <a:r>
              <a:rPr lang="ru-RU" sz="5500" b="1" dirty="0"/>
              <a:t>и развитие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488861" y="1197065"/>
            <a:ext cx="58931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b="1" dirty="0"/>
              <a:t>Фаза 1 (3 месяца):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100" dirty="0"/>
              <a:t>Доработка SAM интеграции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100" dirty="0"/>
              <a:t>Базовый генератор синтетических данных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100" dirty="0"/>
              <a:t>API для интеграции</a:t>
            </a:r>
            <a:endParaRPr lang="en-US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F7774-F553-F098-ACB1-4EB4429BFC32}"/>
              </a:ext>
            </a:extLst>
          </p:cNvPr>
          <p:cNvSpPr txBox="1"/>
          <p:nvPr/>
        </p:nvSpPr>
        <p:spPr>
          <a:xfrm>
            <a:off x="4338443" y="3126366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100" b="1" dirty="0"/>
              <a:t>Фаза 2 (6 месяцев):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100" dirty="0"/>
              <a:t>3D </a:t>
            </a:r>
            <a:r>
              <a:rPr lang="ru-RU" sz="2100" dirty="0" err="1"/>
              <a:t>композитинг</a:t>
            </a:r>
            <a:r>
              <a:rPr lang="ru-RU" sz="2100" dirty="0"/>
              <a:t> через </a:t>
            </a:r>
            <a:r>
              <a:rPr lang="ru-RU" sz="2100" dirty="0" err="1"/>
              <a:t>Blender</a:t>
            </a:r>
            <a:endParaRPr lang="ru-RU" sz="2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100" dirty="0"/>
              <a:t>Поддержка тепловизионной съемки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100" dirty="0"/>
              <a:t>Облачная платформа</a:t>
            </a:r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F084C-EFF2-21E3-EC14-038EFC363B62}"/>
              </a:ext>
            </a:extLst>
          </p:cNvPr>
          <p:cNvSpPr txBox="1"/>
          <p:nvPr/>
        </p:nvSpPr>
        <p:spPr>
          <a:xfrm>
            <a:off x="6169213" y="5163000"/>
            <a:ext cx="6248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100" b="1" dirty="0"/>
              <a:t>Фаза 3 (12 месяцев):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100" dirty="0"/>
              <a:t>ИИ-генерация с </a:t>
            </a:r>
            <a:r>
              <a:rPr lang="ru-RU" sz="2100" dirty="0" err="1"/>
              <a:t>Stable</a:t>
            </a:r>
            <a:r>
              <a:rPr lang="ru-RU" sz="2100" dirty="0"/>
              <a:t> </a:t>
            </a:r>
            <a:r>
              <a:rPr lang="ru-RU" sz="2100" dirty="0" err="1"/>
              <a:t>Diffusion</a:t>
            </a:r>
            <a:endParaRPr lang="ru-RU" sz="2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100" dirty="0"/>
              <a:t>Мультиспектральная съемка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100" dirty="0"/>
              <a:t>Международные рынки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BE07CD-8AB9-A70C-2185-AF8EC804E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091" y="1004519"/>
            <a:ext cx="1849582" cy="18495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2B36AF-6549-572A-1B14-5AF80578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8443" y="4863121"/>
            <a:ext cx="1849582" cy="18495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B5313D-8A34-003F-04BF-AD467BAD7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8861" y="2933820"/>
            <a:ext cx="1849582" cy="18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5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83514" y="0"/>
            <a:ext cx="968928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500" b="1" dirty="0"/>
              <a:t>Конкурентные преимущества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16222" y="938719"/>
            <a:ext cx="8269196" cy="4889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100" b="1" dirty="0"/>
              <a:t>Существующие решения: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 err="1"/>
              <a:t>AirSim</a:t>
            </a:r>
            <a:r>
              <a:rPr lang="ru-RU" sz="2100" dirty="0"/>
              <a:t>/</a:t>
            </a:r>
            <a:r>
              <a:rPr lang="ru-RU" sz="2100" dirty="0" err="1"/>
              <a:t>Unity</a:t>
            </a:r>
            <a:r>
              <a:rPr lang="ru-RU" sz="2100" dirty="0"/>
              <a:t> - сложны в настройке, требуют 3D экспертизы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GAN-генераторы - низкое качество, нет контроля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Ручная разметка - медленно и дорого</a:t>
            </a:r>
            <a:endParaRPr lang="en-US" sz="2100" dirty="0"/>
          </a:p>
          <a:p>
            <a:pPr>
              <a:lnSpc>
                <a:spcPct val="150000"/>
              </a:lnSpc>
            </a:pPr>
            <a:endParaRPr lang="ru-RU" sz="2100" dirty="0"/>
          </a:p>
          <a:p>
            <a:pPr>
              <a:lnSpc>
                <a:spcPct val="150000"/>
              </a:lnSpc>
            </a:pPr>
            <a:r>
              <a:rPr lang="ru-RU" sz="2100" b="1" dirty="0"/>
              <a:t>Наши УТП: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Готовое решение - запуск за 15 минут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Гибридный подход - реальные основы + синтетические объекты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Автоматизация - минимум ручной работы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Российская разработка - поддержка 24/7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AB7610-0152-2196-F1A7-D661C4FE9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514" y="3689832"/>
            <a:ext cx="2138559" cy="21385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291623-1FEA-B46F-338F-3B66B8857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514" y="1029609"/>
            <a:ext cx="1932709" cy="19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2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83515" y="0"/>
            <a:ext cx="980012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500" b="1" dirty="0"/>
              <a:t>Наша концепция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10533" y="2463779"/>
            <a:ext cx="837310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SAM Tool</a:t>
            </a:r>
            <a:endParaRPr lang="ru-RU" sz="2400" b="1" dirty="0"/>
          </a:p>
          <a:p>
            <a:r>
              <a:rPr lang="ru-RU" sz="2400" dirty="0"/>
              <a:t>Инструмент для автоматической разметки реальных аэроснимков с использованием модели ИИ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/>
              <a:t>SAD Generator</a:t>
            </a:r>
            <a:endParaRPr lang="ru-RU" sz="2400" b="1" dirty="0"/>
          </a:p>
          <a:p>
            <a:r>
              <a:rPr lang="ru-RU" sz="2400" dirty="0"/>
              <a:t>Генератор синтетических изображений аэрофотосъемки с реалистичными объектами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283515" y="1537494"/>
            <a:ext cx="6862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0" dirty="0">
                <a:solidFill>
                  <a:srgbClr val="000000"/>
                </a:solidFill>
                <a:effectLst/>
                <a:latin typeface="Helvetica Neue"/>
              </a:rPr>
              <a:t>Двухкомпонентное решение:</a:t>
            </a:r>
            <a:endParaRPr lang="ru-RU" sz="3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8847A6-7455-D5D4-6A68-CE091195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515" y="4268415"/>
            <a:ext cx="1427018" cy="14270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644E9D-BEA4-9E84-912C-0FE88497C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515" y="2463779"/>
            <a:ext cx="1427018" cy="14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6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83515" y="0"/>
            <a:ext cx="1006335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500" b="1" dirty="0"/>
              <a:t>Проблематика, которую</a:t>
            </a:r>
          </a:p>
          <a:p>
            <a:r>
              <a:rPr lang="ru-RU" sz="5500" b="1" dirty="0"/>
              <a:t>мы решаем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83515" y="1785104"/>
            <a:ext cx="8347046" cy="4815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300" b="1" dirty="0"/>
              <a:t>Высокие затраты сбора данных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300" dirty="0"/>
              <a:t>Каждый вылет дрона стоит 5-10 тыс. </a:t>
            </a:r>
            <a:r>
              <a:rPr lang="ru-RU" sz="2300" dirty="0" err="1"/>
              <a:t>руб</a:t>
            </a:r>
            <a:endParaRPr lang="ru-RU" sz="23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300" dirty="0"/>
              <a:t>Редкие события требуют множественных вылетов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300" dirty="0"/>
              <a:t>Ручная разметка занимает 2-3 часа на 200 изображений</a:t>
            </a:r>
            <a:endParaRPr lang="en-US" sz="2300" dirty="0"/>
          </a:p>
          <a:p>
            <a:pPr>
              <a:lnSpc>
                <a:spcPct val="150000"/>
              </a:lnSpc>
            </a:pPr>
            <a:endParaRPr lang="ru-RU" sz="2300" dirty="0"/>
          </a:p>
          <a:p>
            <a:pPr>
              <a:lnSpc>
                <a:spcPct val="150000"/>
              </a:lnSpc>
            </a:pPr>
            <a:r>
              <a:rPr lang="ru-RU" sz="2300" b="1" dirty="0"/>
              <a:t>Наше решение снижает: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300" dirty="0"/>
              <a:t>Затраты на сбор данных на 80%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300" dirty="0"/>
              <a:t>Время разметки с 3 часов до 15 минут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300" dirty="0"/>
              <a:t>Стоимость создания датасета с 150 000 до 10 000 рублей</a:t>
            </a:r>
          </a:p>
        </p:txBody>
      </p:sp>
    </p:spTree>
    <p:extLst>
      <p:ext uri="{BB962C8B-B14F-4D97-AF65-F5344CB8AC3E}">
        <p14:creationId xmlns:p14="http://schemas.microsoft.com/office/powerpoint/2010/main" val="201641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A96840-0B87-5439-040B-F0AA42D13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6789" y="1341758"/>
            <a:ext cx="5072897" cy="507289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83515" y="0"/>
            <a:ext cx="992481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500" b="1" dirty="0"/>
              <a:t>Прототип 1: </a:t>
            </a:r>
            <a:r>
              <a:rPr lang="en-US" sz="5500" b="1" dirty="0"/>
              <a:t>SAM Tool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422072" y="1341758"/>
            <a:ext cx="7926452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Ключевые возможности: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/>
              <a:t>Автосегментация</a:t>
            </a:r>
            <a:r>
              <a:rPr lang="ru-RU" sz="2400" dirty="0"/>
              <a:t> одним кликом - SAM находит объект автоматически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Точная разметка - положительные/отрицательные точки для коррекции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/>
              <a:t>Batch</a:t>
            </a:r>
            <a:r>
              <a:rPr lang="ru-RU" sz="2400" dirty="0"/>
              <a:t> обработка - обработка папок с тысячами изображений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Экспорт в форматы ML - YOLO, </a:t>
            </a:r>
            <a:r>
              <a:rPr lang="ru-RU" sz="2400" dirty="0" err="1"/>
              <a:t>Pascal</a:t>
            </a:r>
            <a:r>
              <a:rPr lang="ru-RU" sz="2400" dirty="0"/>
              <a:t> VOC, COCO</a:t>
            </a:r>
          </a:p>
        </p:txBody>
      </p:sp>
    </p:spTree>
    <p:extLst>
      <p:ext uri="{BB962C8B-B14F-4D97-AF65-F5344CB8AC3E}">
        <p14:creationId xmlns:p14="http://schemas.microsoft.com/office/powerpoint/2010/main" val="121242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83515" y="0"/>
            <a:ext cx="988324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500" b="1" dirty="0"/>
              <a:t>Прототип 2: </a:t>
            </a:r>
          </a:p>
          <a:p>
            <a:r>
              <a:rPr lang="en-US" sz="5500" b="1" dirty="0"/>
              <a:t>SAD Generator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83515" y="2086275"/>
            <a:ext cx="8347046" cy="3435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100" b="1" dirty="0"/>
              <a:t>Инновационный подход: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100" dirty="0"/>
              <a:t>Реальная база - используем настоящие </a:t>
            </a:r>
            <a:r>
              <a:rPr lang="ru-RU" sz="2100" dirty="0" err="1"/>
              <a:t>аэроснимки</a:t>
            </a:r>
            <a:r>
              <a:rPr lang="ru-RU" sz="2100" dirty="0"/>
              <a:t> как основу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100" dirty="0"/>
              <a:t>PNG </a:t>
            </a:r>
            <a:r>
              <a:rPr lang="ru-RU" sz="2100" dirty="0" err="1"/>
              <a:t>композитинг</a:t>
            </a:r>
            <a:r>
              <a:rPr lang="ru-RU" sz="2100" dirty="0"/>
              <a:t> - накладываем реальные объекты (огонь, техника, животные)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100" dirty="0"/>
              <a:t>Физически корректное размещение - учитываем перспективу, освещение, тени</a:t>
            </a:r>
          </a:p>
          <a:p>
            <a:pPr>
              <a:lnSpc>
                <a:spcPct val="150000"/>
              </a:lnSpc>
            </a:pPr>
            <a:r>
              <a:rPr lang="ru-RU" sz="2100" b="1" dirty="0"/>
              <a:t>Целевые объекты: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9F614E9-464C-3C06-F111-3367267A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0526" y="5521702"/>
            <a:ext cx="545285" cy="54528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24124C1-916E-0D2B-984E-E78554F31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015" y="5521702"/>
            <a:ext cx="545285" cy="54528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2C513B6-567C-E977-C347-8B9C092EC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0526" y="6156374"/>
            <a:ext cx="578762" cy="57876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6F6D616-0FED-22E5-A42E-F1638255E2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5580" y="-13106"/>
            <a:ext cx="3596420" cy="359642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0DA34F3-32D8-5687-08A2-E8F8A4287E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3514" y="6189851"/>
            <a:ext cx="545285" cy="54528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C1B9E6A-F070-5962-E6B8-290906D81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3515" y="5521703"/>
            <a:ext cx="545285" cy="5452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D2882A7-B241-7E3B-EDEF-4521878FF926}"/>
              </a:ext>
            </a:extLst>
          </p:cNvPr>
          <p:cNvSpPr txBox="1"/>
          <p:nvPr/>
        </p:nvSpPr>
        <p:spPr>
          <a:xfrm>
            <a:off x="1828799" y="5609679"/>
            <a:ext cx="2501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Лесные пожары и дым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62F8E6-369E-9BA3-D86C-1E379813609B}"/>
              </a:ext>
            </a:extLst>
          </p:cNvPr>
          <p:cNvSpPr txBox="1"/>
          <p:nvPr/>
        </p:nvSpPr>
        <p:spPr>
          <a:xfrm>
            <a:off x="1828799" y="6277827"/>
            <a:ext cx="2501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Вырубки и лесоповал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00F3A5-0810-48C0-A6D1-5627AB8A1D7A}"/>
              </a:ext>
            </a:extLst>
          </p:cNvPr>
          <p:cNvSpPr txBox="1"/>
          <p:nvPr/>
        </p:nvSpPr>
        <p:spPr>
          <a:xfrm>
            <a:off x="4909288" y="5609679"/>
            <a:ext cx="2669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Автомобили и техника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639C67-B2B0-63E9-4D1F-6722C95E8131}"/>
              </a:ext>
            </a:extLst>
          </p:cNvPr>
          <p:cNvSpPr txBox="1"/>
          <p:nvPr/>
        </p:nvSpPr>
        <p:spPr>
          <a:xfrm>
            <a:off x="4909288" y="6277827"/>
            <a:ext cx="2669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Люди и животные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7DB2AE-6FA8-CE9E-CC23-06D3E3A326F1}"/>
              </a:ext>
            </a:extLst>
          </p:cNvPr>
          <p:cNvSpPr txBox="1"/>
          <p:nvPr/>
        </p:nvSpPr>
        <p:spPr>
          <a:xfrm>
            <a:off x="7956300" y="5609678"/>
            <a:ext cx="321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Промышленные объекты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58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83515" y="0"/>
            <a:ext cx="661052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500" b="1" dirty="0"/>
              <a:t>Новаторские идеи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83515" y="938719"/>
            <a:ext cx="6724412" cy="3435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100" b="1" dirty="0"/>
              <a:t>Умный </a:t>
            </a:r>
            <a:r>
              <a:rPr lang="ru-RU" sz="2100" b="1" dirty="0" err="1"/>
              <a:t>композитинг</a:t>
            </a:r>
            <a:endParaRPr lang="ru-RU" sz="21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Автоматическое распознавание ландшафта - лес, поле, дорога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Контекстное размещение - пожары только в лесу, машины на дорогах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Адаптивное масштабирование - размер объектов зависит от высоты съемки</a:t>
            </a:r>
            <a:endParaRPr lang="en-US" sz="2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961BA7-5D54-9575-1826-84E908631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0" y="1077117"/>
            <a:ext cx="4842164" cy="48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3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40456-F9D5-9EED-A898-915293B0F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E0C917-4763-671B-A477-1EF31F45A76C}"/>
              </a:ext>
            </a:extLst>
          </p:cNvPr>
          <p:cNvSpPr/>
          <p:nvPr/>
        </p:nvSpPr>
        <p:spPr>
          <a:xfrm>
            <a:off x="1283515" y="0"/>
            <a:ext cx="661052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500" b="1" dirty="0"/>
              <a:t>Новаторские идеи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BBAB562-AB57-835F-0D92-17065D1AAAF3}"/>
              </a:ext>
            </a:extLst>
          </p:cNvPr>
          <p:cNvSpPr/>
          <p:nvPr/>
        </p:nvSpPr>
        <p:spPr>
          <a:xfrm>
            <a:off x="1283514" y="938719"/>
            <a:ext cx="9287503" cy="2465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ru-RU" sz="2100" b="1" dirty="0"/>
              <a:t>Реалистичные эффекты</a:t>
            </a:r>
          </a:p>
          <a:p>
            <a:pPr marL="22860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Динамическое освещение - тени соответствуют времени суток</a:t>
            </a:r>
          </a:p>
          <a:p>
            <a:pPr marL="22860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Погодные условия - туман, дождь, снег</a:t>
            </a:r>
          </a:p>
          <a:p>
            <a:pPr marL="22860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Сезонность - изменение цветов растительности</a:t>
            </a:r>
            <a:endParaRPr lang="en-US" sz="2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D4E484-6DAC-F978-A096-23321329A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4854" y="689337"/>
            <a:ext cx="3156738" cy="31567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F17098-C444-2A3C-6380-F82B93023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3055" y="3846075"/>
            <a:ext cx="3156738" cy="3156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25D31-01D4-5206-A92F-23C89C5D15D9}"/>
              </a:ext>
            </a:extLst>
          </p:cNvPr>
          <p:cNvSpPr txBox="1"/>
          <p:nvPr/>
        </p:nvSpPr>
        <p:spPr>
          <a:xfrm>
            <a:off x="1283514" y="3654032"/>
            <a:ext cx="7703257" cy="2950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100" b="1" dirty="0"/>
              <a:t>Интеллектуальная генерация датасетов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 err="1"/>
              <a:t>Автобаланс</a:t>
            </a:r>
            <a:r>
              <a:rPr lang="ru-RU" sz="2100" dirty="0"/>
              <a:t> классов - равномерное распределение объектов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Градации сложности - от простых до сложных сценариев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/>
              <a:t>Метрики качества - автоматическая оценка реалистичности</a:t>
            </a:r>
          </a:p>
        </p:txBody>
      </p:sp>
    </p:spTree>
    <p:extLst>
      <p:ext uri="{BB962C8B-B14F-4D97-AF65-F5344CB8AC3E}">
        <p14:creationId xmlns:p14="http://schemas.microsoft.com/office/powerpoint/2010/main" val="310886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83515" y="0"/>
            <a:ext cx="661052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500" b="1" dirty="0"/>
              <a:t>Стек технологий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83515" y="1185730"/>
            <a:ext cx="8347046" cy="420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Backend: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3.9+ - </a:t>
            </a:r>
            <a:r>
              <a:rPr lang="ru-RU" dirty="0"/>
              <a:t>основной язык</a:t>
            </a:r>
          </a:p>
          <a:p>
            <a:pPr>
              <a:lnSpc>
                <a:spcPct val="150000"/>
              </a:lnSpc>
            </a:pPr>
            <a:r>
              <a:rPr lang="en-US" dirty="0"/>
              <a:t>SAM (Meta) - </a:t>
            </a:r>
            <a:r>
              <a:rPr lang="ru-RU" dirty="0"/>
              <a:t>сегментация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OpenCV</a:t>
            </a:r>
            <a:r>
              <a:rPr lang="en-US" dirty="0"/>
              <a:t> - </a:t>
            </a:r>
            <a:r>
              <a:rPr lang="ru-RU" dirty="0"/>
              <a:t>обработка изображений</a:t>
            </a:r>
          </a:p>
          <a:p>
            <a:pPr>
              <a:lnSpc>
                <a:spcPct val="150000"/>
              </a:lnSpc>
            </a:pPr>
            <a:r>
              <a:rPr lang="en-US" dirty="0"/>
              <a:t>PIL/Pillow - </a:t>
            </a:r>
            <a:r>
              <a:rPr lang="ru-RU" dirty="0" err="1"/>
              <a:t>композитинг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US" dirty="0" err="1"/>
              <a:t>NumPy</a:t>
            </a:r>
            <a:r>
              <a:rPr lang="en-US" dirty="0"/>
              <a:t> - </a:t>
            </a:r>
            <a:r>
              <a:rPr lang="ru-RU" dirty="0"/>
              <a:t>математические операции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Frontend: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Tkinter</a:t>
            </a:r>
            <a:r>
              <a:rPr lang="en-US" dirty="0"/>
              <a:t> - </a:t>
            </a:r>
            <a:r>
              <a:rPr lang="ru-RU" dirty="0" err="1"/>
              <a:t>нативный</a:t>
            </a:r>
            <a:r>
              <a:rPr lang="ru-RU" dirty="0"/>
              <a:t> </a:t>
            </a:r>
            <a:r>
              <a:rPr lang="en-US" dirty="0"/>
              <a:t>GUI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CustomTkinter</a:t>
            </a:r>
            <a:r>
              <a:rPr lang="en-US" dirty="0"/>
              <a:t> - </a:t>
            </a:r>
            <a:r>
              <a:rPr lang="ru-RU" dirty="0"/>
              <a:t>современный дизайн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8B64F-1944-2339-02D7-919481A4D676}"/>
              </a:ext>
            </a:extLst>
          </p:cNvPr>
          <p:cNvSpPr txBox="1"/>
          <p:nvPr/>
        </p:nvSpPr>
        <p:spPr>
          <a:xfrm>
            <a:off x="7043066" y="1185730"/>
            <a:ext cx="386541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ML/AI: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PyTorch</a:t>
            </a:r>
            <a:r>
              <a:rPr lang="en-US" dirty="0"/>
              <a:t> - </a:t>
            </a:r>
            <a:r>
              <a:rPr lang="ru-RU" dirty="0"/>
              <a:t>нейросети</a:t>
            </a:r>
          </a:p>
          <a:p>
            <a:pPr>
              <a:lnSpc>
                <a:spcPct val="150000"/>
              </a:lnSpc>
            </a:pPr>
            <a:r>
              <a:rPr lang="en-US" dirty="0"/>
              <a:t>Segment Anything - </a:t>
            </a:r>
            <a:r>
              <a:rPr lang="ru-RU" dirty="0"/>
              <a:t>авто-сегментация</a:t>
            </a:r>
          </a:p>
          <a:p>
            <a:pPr>
              <a:lnSpc>
                <a:spcPct val="150000"/>
              </a:lnSpc>
            </a:pPr>
            <a:r>
              <a:rPr lang="en-US" dirty="0"/>
              <a:t>YOLO - </a:t>
            </a:r>
            <a:r>
              <a:rPr lang="ru-RU" dirty="0"/>
              <a:t>детекция объектов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5CD507-EF58-034D-5762-8A93CDE68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9373" y="2253684"/>
            <a:ext cx="6272804" cy="627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4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83515" y="0"/>
            <a:ext cx="966157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500" b="1" dirty="0"/>
              <a:t>Экономический эффект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255321" y="1326647"/>
            <a:ext cx="6105406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Текущие затраты на создание </a:t>
            </a:r>
            <a:r>
              <a:rPr lang="ru-RU" b="1" dirty="0" err="1"/>
              <a:t>датасета</a:t>
            </a:r>
            <a:r>
              <a:rPr lang="ru-RU" b="1" dirty="0"/>
              <a:t>: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1 вылет × 13 000 </a:t>
            </a:r>
            <a:r>
              <a:rPr lang="ru-RU" dirty="0" err="1"/>
              <a:t>руб</a:t>
            </a:r>
            <a:r>
              <a:rPr lang="ru-RU" dirty="0"/>
              <a:t> = </a:t>
            </a:r>
            <a:r>
              <a:rPr lang="ru-RU" b="1" dirty="0"/>
              <a:t>13 000 </a:t>
            </a:r>
            <a:r>
              <a:rPr lang="ru-RU" b="1" dirty="0" err="1"/>
              <a:t>руб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Разметка 1 000 изображений × 20 </a:t>
            </a:r>
            <a:r>
              <a:rPr lang="ru-RU" dirty="0" err="1"/>
              <a:t>руб</a:t>
            </a:r>
            <a:r>
              <a:rPr lang="ru-RU" dirty="0"/>
              <a:t> = </a:t>
            </a:r>
            <a:r>
              <a:rPr lang="ru-RU" b="1" dirty="0"/>
              <a:t>20 000 </a:t>
            </a:r>
            <a:r>
              <a:rPr lang="ru-RU" b="1" dirty="0" err="1"/>
              <a:t>руб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b="1" dirty="0"/>
              <a:t>Итого: 33 000 рублей</a:t>
            </a:r>
            <a:endParaRPr lang="ru-RU" dirty="0"/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r>
              <a:rPr lang="ru-RU" b="1" dirty="0"/>
              <a:t>С нашим решением: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1 вылет × 13 000 </a:t>
            </a:r>
            <a:r>
              <a:rPr lang="ru-RU" dirty="0" err="1"/>
              <a:t>руб</a:t>
            </a:r>
            <a:r>
              <a:rPr lang="ru-RU" dirty="0"/>
              <a:t> = </a:t>
            </a:r>
            <a:r>
              <a:rPr lang="ru-RU" b="1" dirty="0"/>
              <a:t>13 000 </a:t>
            </a:r>
            <a:r>
              <a:rPr lang="ru-RU" b="1" dirty="0" err="1"/>
              <a:t>руб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Автоматическая разметка = </a:t>
            </a:r>
            <a:r>
              <a:rPr lang="ru-RU" b="1" dirty="0"/>
              <a:t>0 </a:t>
            </a:r>
            <a:r>
              <a:rPr lang="ru-RU" b="1" dirty="0" err="1"/>
              <a:t>руб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Генерация 1 000 синтетических = </a:t>
            </a:r>
            <a:r>
              <a:rPr lang="ru-RU" b="1" dirty="0"/>
              <a:t>0 </a:t>
            </a:r>
            <a:r>
              <a:rPr lang="ru-RU" b="1" dirty="0" err="1"/>
              <a:t>руб</a:t>
            </a:r>
            <a:endParaRPr lang="ru-RU" dirty="0"/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r>
              <a:rPr lang="ru-RU" b="1" dirty="0"/>
              <a:t>Итого: 13 000 рублей / 1 датасет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b="1" dirty="0"/>
              <a:t>Экономия: 20 000 </a:t>
            </a:r>
            <a:r>
              <a:rPr lang="ru-RU" b="1" dirty="0" err="1"/>
              <a:t>руб</a:t>
            </a:r>
            <a:r>
              <a:rPr lang="ru-RU" b="1" dirty="0"/>
              <a:t> (6</a:t>
            </a:r>
            <a:r>
              <a:rPr lang="en-US" b="1" dirty="0"/>
              <a:t>0,6 </a:t>
            </a:r>
            <a:r>
              <a:rPr lang="ru-RU" b="1" dirty="0"/>
              <a:t>%)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64B591-A072-C851-DD74-BCC871785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2679" y="46935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099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531</Words>
  <Application>Microsoft Macintosh PowerPoint</Application>
  <PresentationFormat>Широкоэкранный</PresentationFormat>
  <Paragraphs>106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 Neue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В. Ефременко</dc:creator>
  <cp:lastModifiedBy>Vladimir</cp:lastModifiedBy>
  <cp:revision>31</cp:revision>
  <dcterms:created xsi:type="dcterms:W3CDTF">2025-05-27T03:20:37Z</dcterms:created>
  <dcterms:modified xsi:type="dcterms:W3CDTF">2025-05-27T06:52:14Z</dcterms:modified>
</cp:coreProperties>
</file>